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4" r:id="rId6"/>
    <p:sldId id="263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7"/>
    <a:srgbClr val="041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2"/>
  </p:normalViewPr>
  <p:slideViewPr>
    <p:cSldViewPr snapToGrid="0" snapToObjects="1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52CC6-D6BD-4F1D-B68E-C66B221F0F75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0D426-1378-4A11-81D6-ADF6C045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37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7B93A-9508-4327-8932-CF0384F9221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35744-C70D-41A8-941A-B6DCA992F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56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35744-C70D-41A8-941A-B6DCA992F2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93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98AE-0115-6D44-BAEE-0C19597C5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778" y="2009421"/>
            <a:ext cx="11740444" cy="1737607"/>
          </a:xfrm>
        </p:spPr>
        <p:txBody>
          <a:bodyPr anchor="b">
            <a:normAutofit/>
          </a:bodyPr>
          <a:lstStyle>
            <a:lvl1pPr algn="l">
              <a:defRPr sz="5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3A564-3BC7-7D47-9BBF-BF406A683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778" y="3996266"/>
            <a:ext cx="11740444" cy="1498600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226CE-1E5A-B245-BA7B-0C723AA5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958FC-41AD-5B42-B555-6874F992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E2769-907B-2A4C-9BA7-6394ADF3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8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B93D-F866-1C43-920C-62FC5CF5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691411"/>
            <a:ext cx="4546248" cy="14336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32693-6569-F240-899E-1FBDB76D1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7111" y="1691411"/>
            <a:ext cx="6953955" cy="41696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04216-C855-DD44-9A11-8667E7C1F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5778" y="3285067"/>
            <a:ext cx="4546248" cy="25839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C54CF-08E3-6A45-8AB3-154781DA6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3F19-BC29-2148-ABE3-A4DCA38E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E9BD7-2371-9E49-A9B2-8E124855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6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35EB86-F8A5-2F4E-B3BC-F818916B6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7111" y="1704622"/>
            <a:ext cx="6999111" cy="41564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3F9BA-A087-D441-82F3-13173601F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5778" y="2991556"/>
            <a:ext cx="4546247" cy="28774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A677B0-82F9-304D-8BD8-691AE7FA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11F7A1-2F32-B044-9648-DD16F8D1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3C1E40C-26E3-A341-8AF2-28EA75D1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FD0EB8E-5081-254D-9A5B-96128BD10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704622"/>
            <a:ext cx="4546247" cy="11514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71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 beh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D029E2B-0CCC-D040-AE7C-C04588B4E5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772355"/>
            <a:ext cx="12192000" cy="480942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698AE-0115-6D44-BAEE-0C19597C5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778" y="2302933"/>
            <a:ext cx="10250311" cy="1737607"/>
          </a:xfrm>
        </p:spPr>
        <p:txBody>
          <a:bodyPr anchor="b">
            <a:normAutofit/>
          </a:bodyPr>
          <a:lstStyle>
            <a:lvl1pPr algn="l">
              <a:defRPr sz="5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3A564-3BC7-7D47-9BBF-BF406A683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778" y="4289778"/>
            <a:ext cx="10250311" cy="1498600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226CE-1E5A-B245-BA7B-0C723AA5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958FC-41AD-5B42-B555-6874F992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E2769-907B-2A4C-9BA7-6394ADF3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8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D029E2B-0CCC-D040-AE7C-C04588B4E5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772355"/>
            <a:ext cx="12192000" cy="48094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0D7D-67F0-CB4E-8CE3-AD2B8F9B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6" y="1930400"/>
            <a:ext cx="11740445" cy="8930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7DBD-1732-9C44-A7CC-DA248EC11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77" y="3036711"/>
            <a:ext cx="11740445" cy="29012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A5EA2-D70B-6349-9BB5-770715AB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0A68A-BA32-0A46-907E-B01B5396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3A30F-00F7-2841-B251-F7387CF6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9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A395-7016-AA41-AA04-5EB9632E6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766183"/>
            <a:ext cx="1090718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40928-3846-A147-B010-0E7F4BFAA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778" y="4876801"/>
            <a:ext cx="10907183" cy="95955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01BBE-9022-4C41-AE6C-6552A429C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B87E6-F95C-1141-8819-778B2DB39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80E8-832D-4C4C-8173-FB78A038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0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DF79E-1FDC-614F-882C-A19B4BFBF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783644"/>
            <a:ext cx="11740444" cy="89429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7B3D5-3CEE-EA44-A58B-2F78CE3AA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5779" y="2833511"/>
            <a:ext cx="5723465" cy="30254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62125-517D-2D4E-AC7F-A4850F66D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2756" y="2833511"/>
            <a:ext cx="5723466" cy="30254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13DA8-1F28-444B-A053-3395CF6AC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3A961-D8D4-9641-9D95-81AA10CD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36361-7337-9D43-9AE2-7E5FD4BF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2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C344A-9409-EA4F-91CA-38E2D813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46" y="1693333"/>
            <a:ext cx="11706576" cy="5575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69663-F4BE-A64C-B7BB-9AD38390A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646" y="2427113"/>
            <a:ext cx="5723465" cy="8065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6F7E0-DA02-5B43-A705-6AA8C2CD5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5778" y="3429000"/>
            <a:ext cx="5757333" cy="239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2845C-89CD-C94C-BEB6-76F9A3E97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887" y="2427112"/>
            <a:ext cx="5723466" cy="8065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85D7D3-F03F-3A40-9861-A41294054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889" y="3429000"/>
            <a:ext cx="5723466" cy="239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69966C-EAEF-E84E-B061-5CF7FB68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46AC6E-41E5-3F45-A93F-F386B53B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1AF2F-E7C1-E444-98F5-730D0ABF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2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1F47-6E3D-4446-B7E7-33262EDA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798815"/>
            <a:ext cx="11740444" cy="1068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D081F2-7AC7-684C-85B8-96ED6B71C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F2252-4C11-714C-8DB9-60EE3B1B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7981DD-6C51-D447-BB0C-B0CD6BE1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1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B6AF3-81ED-6449-B3E4-1AEBFF55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616F-3238-AE44-B2AD-41805C59513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2B1D1B-1262-1443-BECE-694CF8DD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923EE-13CB-BF43-A26C-D04E8272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6473-D9F7-3E41-8168-E803E198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2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776A7-66FA-BE4A-AD5A-451D56F20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8" y="1851377"/>
            <a:ext cx="11740443" cy="949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199DF-E235-0B48-A7A8-417036470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778" y="2980267"/>
            <a:ext cx="11740443" cy="291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454B-82AA-0B48-AB8D-7C01627E4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5778" y="6072188"/>
            <a:ext cx="3355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A616F-3238-AE44-B2AD-41805C59513B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7122E-52F3-7B44-A514-248060751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42267" y="6072188"/>
            <a:ext cx="455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3A671-8461-4F4D-B4CF-E9D46ED13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62435" y="6072188"/>
            <a:ext cx="3503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6473-D9F7-3E41-8168-E803E1987DE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Centre for Teaching and Learning and University of Oxford logos">
            <a:extLst>
              <a:ext uri="{FF2B5EF4-FFF2-40B4-BE49-F238E27FC236}">
                <a16:creationId xmlns:a16="http://schemas.microsoft.com/office/drawing/2014/main" id="{349FAAA0-D1B7-3E42-BC0F-89FD8131F0E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268178" y="228076"/>
            <a:ext cx="2698044" cy="12503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3D8A00D-A6F7-1A4C-8F32-2D06C459E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t="94676"/>
          <a:stretch/>
        </p:blipFill>
        <p:spPr>
          <a:xfrm>
            <a:off x="0" y="6492874"/>
            <a:ext cx="12192000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5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1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tl.web.ox.ac.uk/giving-effective-feedback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.ac.uk/students/academic/guidance/skills" TargetMode="External"/><Relationship Id="rId2" Type="http://schemas.openxmlformats.org/officeDocument/2006/relationships/hyperlink" Target="https://www.ox.ac.uk/students/new/oxford-transition-support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tl.web.ox.ac.uk/integrating-academic-skil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tl.web.ox.ac.uk/student-transition-support-resources-for-teaching-staff" TargetMode="External"/><Relationship Id="rId4" Type="http://schemas.openxmlformats.org/officeDocument/2006/relationships/hyperlink" Target="https://ctl.web.ox.ac.uk/academic-skills-special-interest-grou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en-GB" sz="4800" b="1" dirty="0"/>
              <a:t>Quick guide for teaching staff: </a:t>
            </a:r>
            <a:br>
              <a:rPr lang="en-GB" sz="4800" b="1" dirty="0"/>
            </a:br>
            <a:r>
              <a:rPr lang="en-GB" sz="4800" b="1" dirty="0"/>
              <a:t>Supporting students’ academic skills transitions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2760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6" y="1788357"/>
            <a:ext cx="11740445" cy="893056"/>
          </a:xfrm>
        </p:spPr>
        <p:txBody>
          <a:bodyPr anchor="t">
            <a:normAutofit fontScale="90000"/>
          </a:bodyPr>
          <a:lstStyle/>
          <a:p>
            <a:r>
              <a:rPr lang="en-GB" sz="3600" b="1" dirty="0"/>
              <a:t>What can teaching staff do to support students’ academic skills development?</a:t>
            </a: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DB98A4-7BAF-5B43-8D28-D5F22259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75" y="2823456"/>
            <a:ext cx="11740445" cy="343511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Recognise that </a:t>
            </a:r>
            <a:r>
              <a:rPr lang="en-GB" sz="2000" b="1" dirty="0"/>
              <a:t>all students, UG &amp; PG, will need ongoing support in developing their academic skills</a:t>
            </a:r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Be aware that </a:t>
            </a:r>
            <a:r>
              <a:rPr lang="en-GB" sz="2000" b="1" dirty="0"/>
              <a:t>students’ understanding of academic skills/expectations will vary widely</a:t>
            </a:r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Create learning environments in which all students feel able to ask questions without judgement: </a:t>
            </a:r>
            <a:r>
              <a:rPr lang="en-GB" sz="2000" b="1" dirty="0"/>
              <a:t>normalise academic skills development as a core part of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7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GB" sz="3600" b="1" dirty="0"/>
              <a:t>What can teaching staff do?</a:t>
            </a: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DB98A4-7BAF-5B43-8D28-D5F222596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Explain and </a:t>
            </a:r>
            <a:r>
              <a:rPr lang="en-GB" sz="2000" b="1" dirty="0"/>
              <a:t>demonstrate your academic expectations on a regular basis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b="1" dirty="0"/>
              <a:t>Work in partnership with students </a:t>
            </a:r>
            <a:r>
              <a:rPr lang="en-GB" sz="2000" dirty="0"/>
              <a:t>to identify what </a:t>
            </a:r>
            <a:r>
              <a:rPr lang="en-GB" sz="2000" b="1" dirty="0"/>
              <a:t>practical</a:t>
            </a:r>
            <a:r>
              <a:rPr lang="en-GB" sz="2000" dirty="0"/>
              <a:t> academic skills support works best for them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000" dirty="0"/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Create </a:t>
            </a:r>
            <a:r>
              <a:rPr lang="en-GB" sz="2000" b="1" dirty="0"/>
              <a:t>opportunities for peer-peer learning</a:t>
            </a:r>
            <a:r>
              <a:rPr lang="en-GB" sz="2000" dirty="0"/>
              <a:t>; encourage students to work </a:t>
            </a:r>
            <a:br>
              <a:rPr lang="en-GB" sz="2000" dirty="0"/>
            </a:br>
            <a:r>
              <a:rPr lang="en-GB" sz="2000" dirty="0"/>
              <a:t>together, where appropriate, drawing upon their diverse range of academic skills</a:t>
            </a:r>
          </a:p>
          <a:p>
            <a: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587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6" y="1930400"/>
            <a:ext cx="11740445" cy="628162"/>
          </a:xfrm>
        </p:spPr>
        <p:txBody>
          <a:bodyPr anchor="t">
            <a:normAutofit/>
          </a:bodyPr>
          <a:lstStyle/>
          <a:p>
            <a:r>
              <a:rPr lang="en-GB" sz="3600" b="1" dirty="0"/>
              <a:t>What can teaching staff do?</a:t>
            </a: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DB98A4-7BAF-5B43-8D28-D5F22259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77" y="3036711"/>
            <a:ext cx="11740445" cy="32234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Provide students with </a:t>
            </a:r>
            <a:r>
              <a:rPr lang="en-GB" sz="2000" b="1" dirty="0">
                <a:hlinkClick r:id="rId2"/>
              </a:rPr>
              <a:t>regular feedback </a:t>
            </a:r>
            <a:r>
              <a:rPr lang="en-GB" sz="2000" dirty="0"/>
              <a:t>on their work, to highlight progress </a:t>
            </a:r>
            <a:br>
              <a:rPr lang="en-GB" sz="2000" dirty="0"/>
            </a:br>
            <a:r>
              <a:rPr lang="en-GB" sz="2000" dirty="0"/>
              <a:t>and to clarify </a:t>
            </a:r>
            <a:r>
              <a:rPr lang="en-GB" sz="2000" b="1" dirty="0"/>
              <a:t>practical</a:t>
            </a:r>
            <a:r>
              <a:rPr lang="en-GB" sz="2000" dirty="0"/>
              <a:t> ways to developing their academic skills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b="1" dirty="0"/>
              <a:t>Be approachable</a:t>
            </a:r>
            <a:r>
              <a:rPr lang="en-GB" sz="2000" dirty="0"/>
              <a:t>: students asking for help should be expected as a core part of their learning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dirty="0"/>
              <a:t>Clarify your </a:t>
            </a:r>
            <a:r>
              <a:rPr lang="en-GB" sz="2000" b="1" dirty="0"/>
              <a:t>availability for meetings </a:t>
            </a:r>
            <a:r>
              <a:rPr lang="en-GB" sz="2000" dirty="0"/>
              <a:t>with students and </a:t>
            </a:r>
            <a:r>
              <a:rPr lang="en-GB" sz="2000" b="1" dirty="0"/>
              <a:t>how they can contact you</a:t>
            </a:r>
            <a:r>
              <a:rPr lang="en-GB" sz="2000" dirty="0"/>
              <a:t>, </a:t>
            </a:r>
            <a:br>
              <a:rPr lang="en-GB" sz="2000" dirty="0"/>
            </a:br>
            <a:r>
              <a:rPr lang="en-GB" sz="2000" dirty="0"/>
              <a:t>for example, email, Teams, Canvas, in-person meetings etc.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083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6" y="1930400"/>
            <a:ext cx="11740445" cy="628162"/>
          </a:xfrm>
        </p:spPr>
        <p:txBody>
          <a:bodyPr anchor="t">
            <a:normAutofit/>
          </a:bodyPr>
          <a:lstStyle/>
          <a:p>
            <a:r>
              <a:rPr lang="en-GB" sz="3600" b="1" dirty="0"/>
              <a:t>What can teaching staff do?</a:t>
            </a: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DB98A4-7BAF-5B43-8D28-D5F22259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77" y="3036711"/>
            <a:ext cx="11740445" cy="3223412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2000" b="1" dirty="0"/>
              <a:t>Regularly signpost </a:t>
            </a:r>
            <a:r>
              <a:rPr lang="en-GB" sz="2000" dirty="0">
                <a:hlinkClick r:id="rId2"/>
              </a:rPr>
              <a:t>university resources to support students’ transition</a:t>
            </a:r>
            <a:r>
              <a:rPr lang="en-GB" sz="2000" dirty="0"/>
              <a:t> to Oxford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b="1" dirty="0"/>
              <a:t>Show students how to access a range of </a:t>
            </a:r>
            <a:r>
              <a:rPr lang="en-GB" sz="2000" dirty="0">
                <a:hlinkClick r:id="rId3"/>
              </a:rPr>
              <a:t>university-wide academic skills development opportunities</a:t>
            </a: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b="1" dirty="0"/>
              <a:t>Share any additional departmental/college support for students to develop their subject-specific academic skills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2000" b="1" dirty="0"/>
          </a:p>
          <a:p>
            <a:pPr>
              <a:buFont typeface="Courier New" panose="02070309020205020404" pitchFamily="49" charset="0"/>
              <a:buChar char="o"/>
            </a:pPr>
            <a:endParaRPr lang="en-GB" sz="1900" dirty="0"/>
          </a:p>
          <a:p>
            <a:pPr>
              <a:buFont typeface="Courier New" panose="02070309020205020404" pitchFamily="49" charset="0"/>
              <a:buChar char="o"/>
            </a:pPr>
            <a:endParaRPr lang="en-GB" sz="1900" dirty="0"/>
          </a:p>
          <a:p>
            <a:pPr>
              <a:buFont typeface="Courier New" panose="02070309020205020404" pitchFamily="49" charset="0"/>
              <a:buChar char="o"/>
            </a:pPr>
            <a:endParaRPr lang="en-GB" sz="19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9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90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9F012-EB97-1C49-BC97-04357C023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778" y="1618804"/>
            <a:ext cx="11740444" cy="712264"/>
          </a:xfrm>
        </p:spPr>
        <p:txBody>
          <a:bodyPr anchor="t">
            <a:normAutofit/>
          </a:bodyPr>
          <a:lstStyle/>
          <a:p>
            <a:r>
              <a:rPr lang="en-GB" sz="3600" b="1"/>
              <a:t>Further teaching </a:t>
            </a:r>
            <a:r>
              <a:rPr lang="en-GB" sz="3600" b="1" dirty="0"/>
              <a:t>support and resources</a:t>
            </a: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DB98A4-7BAF-5B43-8D28-D5F222596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778" y="2580844"/>
            <a:ext cx="11740444" cy="389217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200" b="1" dirty="0"/>
              <a:t>Departments/colleges </a:t>
            </a:r>
            <a:r>
              <a:rPr lang="en-GB" sz="2200" dirty="0"/>
              <a:t>can apply for support from the Centre for Teaching and Learning through the new </a:t>
            </a:r>
            <a:r>
              <a:rPr lang="en-GB" sz="2200" dirty="0">
                <a:hlinkClick r:id="rId3"/>
              </a:rPr>
              <a:t>Integrating Academic Skills Consultancy Service</a:t>
            </a:r>
            <a:endParaRPr lang="en-GB" sz="2200" dirty="0"/>
          </a:p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GB" sz="2200" dirty="0"/>
          </a:p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Staff can join the </a:t>
            </a:r>
            <a:r>
              <a:rPr lang="en-GB" sz="2200" dirty="0">
                <a:hlinkClick r:id="rId4"/>
              </a:rPr>
              <a:t>Academic Skills Special Interest Group</a:t>
            </a:r>
            <a:endParaRPr lang="en-GB" sz="2200" dirty="0"/>
          </a:p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GB" sz="2200" dirty="0"/>
          </a:p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See the </a:t>
            </a:r>
            <a:r>
              <a:rPr lang="en-GB" sz="2200" dirty="0">
                <a:hlinkClick r:id="rId5"/>
              </a:rPr>
              <a:t>practical resources for teaching staff </a:t>
            </a:r>
            <a:r>
              <a:rPr lang="en-GB" sz="2200" dirty="0"/>
              <a:t>to support students’ transition to studying at Oxford</a:t>
            </a:r>
          </a:p>
          <a:p>
            <a:pPr marL="342900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GB" sz="2200" dirty="0">
              <a:solidFill>
                <a:srgbClr val="FF0000"/>
              </a:solidFill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290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311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Verdana</vt:lpstr>
      <vt:lpstr>Office Theme</vt:lpstr>
      <vt:lpstr>Quick guide for teaching staff:  Supporting students’ academic skills transitions</vt:lpstr>
      <vt:lpstr>What can teaching staff do to support students’ academic skills development?</vt:lpstr>
      <vt:lpstr>What can teaching staff do?</vt:lpstr>
      <vt:lpstr>What can teaching staff do?</vt:lpstr>
      <vt:lpstr>What can teaching staff do?</vt:lpstr>
      <vt:lpstr>Further teaching support and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Nicola Tegart</dc:creator>
  <cp:lastModifiedBy>Anne Crook</cp:lastModifiedBy>
  <cp:revision>41</cp:revision>
  <cp:lastPrinted>2021-10-07T14:25:55Z</cp:lastPrinted>
  <dcterms:created xsi:type="dcterms:W3CDTF">2021-09-09T09:11:18Z</dcterms:created>
  <dcterms:modified xsi:type="dcterms:W3CDTF">2023-09-20T11:52:51Z</dcterms:modified>
</cp:coreProperties>
</file>