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 Taylor" initials="JT" lastIdx="3" clrIdx="0">
    <p:extLst>
      <p:ext uri="{19B8F6BF-5375-455C-9EA6-DF929625EA0E}">
        <p15:presenceInfo xmlns:p15="http://schemas.microsoft.com/office/powerpoint/2012/main" userId="S-1-5-21-2510641317-1238086002-3281934144-223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9FD"/>
    <a:srgbClr val="738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</a:t>
            </a:r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baseline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engagement levels</a:t>
            </a:r>
            <a:r>
              <a:rPr lang="en-US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Student engagement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dk1"/>
              </a:solidFill>
            </a:ln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B4-4FF0-B160-CA687A22EF59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B4-4FF0-B160-CA687A22EF59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B4-4FF0-B160-CA687A22EF59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B4-4FF0-B160-CA687A22EF59}"/>
              </c:ext>
            </c:extLst>
          </c:dPt>
          <c:dLbls>
            <c:dLbl>
              <c:idx val="0"/>
              <c:layout>
                <c:manualLayout>
                  <c:x val="2.3056704346649547E-2"/>
                  <c:y val="-0.1232761925460401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B4-4FF0-B160-CA687A22EF59}"/>
                </c:ext>
              </c:extLst>
            </c:dLbl>
            <c:dLbl>
              <c:idx val="1"/>
              <c:layout>
                <c:manualLayout>
                  <c:x val="-3.4021622480612675E-3"/>
                  <c:y val="-1.29781730040719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B4-4FF0-B160-CA687A22EF59}"/>
                </c:ext>
              </c:extLst>
            </c:dLbl>
            <c:dLbl>
              <c:idx val="2"/>
              <c:layout>
                <c:manualLayout>
                  <c:x val="-1.6860110471465507E-2"/>
                  <c:y val="2.556665368698441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2B4-4FF0-B160-CA687A22EF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/>
                    </a:solidFill>
                    <a:latin typeface="Veranda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Presentation 1</c:v>
                </c:pt>
                <c:pt idx="1">
                  <c:v>Presentation 2</c:v>
                </c:pt>
                <c:pt idx="2">
                  <c:v>Presentation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B4-4FF0-B160-CA687A22EF5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Veranda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Veranda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Veranda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9.1076851437991255E-2"/>
          <c:y val="0.78448656301032038"/>
          <c:w val="0.89018280493294766"/>
          <c:h val="0.16629034427968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anda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9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22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67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3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9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07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6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00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5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02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BBD51-1BC4-4EE8-8321-81675317B2B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75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43161" y="1028725"/>
            <a:ext cx="9246636" cy="52624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02982" y="1094544"/>
            <a:ext cx="8744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Student engagement during presentations 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266218" y="669461"/>
            <a:ext cx="36290" cy="6065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92616" y="131228"/>
            <a:ext cx="53851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Pastel background to create contrast with text. This is easier to read, especially for students with Specific Learning Difficulties (</a:t>
            </a:r>
            <a:r>
              <a:rPr lang="en-GB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SpLDs</a:t>
            </a:r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456238" y="639401"/>
            <a:ext cx="585140" cy="5588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0678" y="131662"/>
            <a:ext cx="4628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Large title heading (point size 28) using standard layouts. Title is numbered and in sans serif font. 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21498" y="2440035"/>
            <a:ext cx="39051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it simple – use bullet points</a:t>
            </a:r>
            <a:b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Always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minimise text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handouts if text does not fit on a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2" name="Chart 41" descr="This chart shows student engagement for Presentation 1, 2, and 3. " title="Student engagement pie chart"/>
          <p:cNvGraphicFramePr/>
          <p:nvPr>
            <p:extLst>
              <p:ext uri="{D42A27DB-BD31-4B8C-83A1-F6EECF244321}">
                <p14:modId xmlns:p14="http://schemas.microsoft.com/office/powerpoint/2010/main" val="180846639"/>
              </p:ext>
            </p:extLst>
          </p:nvPr>
        </p:nvGraphicFramePr>
        <p:xfrm>
          <a:off x="5589038" y="1990512"/>
          <a:ext cx="5266871" cy="4441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9" name="Straight Arrow Connector 48"/>
          <p:cNvCxnSpPr/>
          <p:nvPr/>
        </p:nvCxnSpPr>
        <p:spPr>
          <a:xfrm flipH="1" flipV="1">
            <a:off x="9365993" y="2987660"/>
            <a:ext cx="1306285" cy="93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672278" y="2849262"/>
            <a:ext cx="160927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 text reads: ‘This chart shows that 64% of students felt engaged by Presentation 1, 25% by Presentation 2, and 11% by Presentation 3.’</a:t>
            </a:r>
            <a:endParaRPr lang="en-GB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186355" y="2235557"/>
            <a:ext cx="1334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Minimal text in simple layout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1073683" y="2797136"/>
            <a:ext cx="765110" cy="5839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28974" y="3866388"/>
            <a:ext cx="1194318" cy="625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2139" y="4528742"/>
            <a:ext cx="14110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bold for emphasis (rather than colour or italics)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7" name="Straight Arrow Connector 66"/>
          <p:cNvCxnSpPr>
            <a:stCxn id="68" idx="0"/>
          </p:cNvCxnSpPr>
          <p:nvPr/>
        </p:nvCxnSpPr>
        <p:spPr>
          <a:xfrm flipH="1" flipV="1">
            <a:off x="9407703" y="5883178"/>
            <a:ext cx="517076" cy="5332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345573" y="6416392"/>
            <a:ext cx="3158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 contrasting red and green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332166" y="6160749"/>
            <a:ext cx="109311" cy="4234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073682" y="6322576"/>
            <a:ext cx="535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 22 font for text in Veranda font - including text used in image – so all text can be read from a distance.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409111" y="6584186"/>
            <a:ext cx="92418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120863" y="4903029"/>
            <a:ext cx="18840" cy="14539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926648" y="6558245"/>
            <a:ext cx="354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FoundrySterling-Medium" panose="00000500000000000000" pitchFamily="2" charset="0"/>
              </a:rPr>
              <a:t>3</a:t>
            </a:r>
            <a:endParaRPr lang="en-GB" sz="1400" dirty="0">
              <a:latin typeface="FoundrySterling-Medium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2153" y="1039091"/>
            <a:ext cx="9650771" cy="52702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37360" y="1413164"/>
            <a:ext cx="895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1188" y="5987567"/>
            <a:ext cx="976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Slide 4 			                 				   Week 2 Trinity Term	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1055" y="1073090"/>
            <a:ext cx="332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Lectures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112" y="1986525"/>
            <a:ext cx="75687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it is necessary to include larger amounts of text, such as quotations or detailed explanations. If this is the case: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Consider which information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to go on the slide (i.e. essential information that needs to be conveyed to students in the lecture)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if any information is additional and could instead be provided: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orally by the speaker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the notes section of the slide (if shared online)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a handout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90" t="4035" r="37509" b="31763"/>
          <a:stretch/>
        </p:blipFill>
        <p:spPr>
          <a:xfrm>
            <a:off x="1471642" y="1999390"/>
            <a:ext cx="1747981" cy="239790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24844" y="5012184"/>
            <a:ext cx="7498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asking students to read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 analyse additional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information in a handout, set aside ample time for students to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 this.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90676" y="4462635"/>
            <a:ext cx="2185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Image: © Ashmolean Museum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1796" y="5195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Is the image decorative? If so, it may not be essential to provide Alt text. 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If image is essential, what details need to be included in Alt text – e.g. is ‘Roman bust of a man wearing robes’ sufficient, or is further detail needed?</a:t>
            </a:r>
          </a:p>
          <a:p>
            <a:pPr marL="342900" indent="-342900">
              <a:buAutoNum type="alphaLcParenR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Do students need to analyse the image? If so, provide it as a handout for students to view more clearly.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29165" y="1039091"/>
            <a:ext cx="643269" cy="8357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83647" y="6443604"/>
            <a:ext cx="8587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addition to the slide number, consider including useful information (e.g. date, name of lecture or lecturer)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813964" y="6193562"/>
            <a:ext cx="889461" cy="2410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922924" y="2220663"/>
            <a:ext cx="121019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Large amount of text has been broken up to increase readability. Numbering and bullet points assists navigation. </a:t>
            </a:r>
          </a:p>
          <a:p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0265431" y="2583149"/>
            <a:ext cx="689956" cy="1413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960" y="4072344"/>
            <a:ext cx="12101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All text in size 22 sans serif font (Arial). This means the slide can be read </a:t>
            </a:r>
            <a:r>
              <a:rPr lang="en-GB" sz="1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from a distance.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107031" y="5385965"/>
            <a:ext cx="2247155" cy="118327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47640" y="4667441"/>
            <a:ext cx="567501" cy="381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908505" y="6550223"/>
            <a:ext cx="283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FoundrySterling-Medium" panose="00000500000000000000" pitchFamily="2" charset="0"/>
              </a:rPr>
              <a:t>4</a:t>
            </a:r>
            <a:endParaRPr lang="en-GB" sz="1400" dirty="0">
              <a:latin typeface="FoundrySterling-Medium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3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340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FoundrySterling-Medium</vt:lpstr>
      <vt:lpstr>Veranda</vt:lpstr>
      <vt:lpstr>Verdana</vt:lpstr>
      <vt:lpstr>Office Theme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Taylor</dc:creator>
  <cp:lastModifiedBy>Jane Taylor</cp:lastModifiedBy>
  <cp:revision>29</cp:revision>
  <dcterms:created xsi:type="dcterms:W3CDTF">2019-07-09T09:12:47Z</dcterms:created>
  <dcterms:modified xsi:type="dcterms:W3CDTF">2019-09-04T14:50:46Z</dcterms:modified>
</cp:coreProperties>
</file>